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66" r:id="rId2"/>
    <p:sldId id="257" r:id="rId3"/>
    <p:sldId id="258" r:id="rId4"/>
    <p:sldId id="259" r:id="rId5"/>
    <p:sldId id="275" r:id="rId6"/>
    <p:sldId id="267" r:id="rId7"/>
    <p:sldId id="268" r:id="rId8"/>
    <p:sldId id="276" r:id="rId9"/>
    <p:sldId id="277" r:id="rId10"/>
    <p:sldId id="269" r:id="rId11"/>
    <p:sldId id="271" r:id="rId12"/>
    <p:sldId id="272" r:id="rId13"/>
    <p:sldId id="273" r:id="rId14"/>
    <p:sldId id="274" r:id="rId15"/>
    <p:sldId id="270" r:id="rId16"/>
    <p:sldId id="260" r:id="rId17"/>
    <p:sldId id="261" r:id="rId18"/>
    <p:sldId id="262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Crimson Tex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3970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75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91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768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01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579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57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532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35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8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781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48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79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05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74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7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6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1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Shape 54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098528" y="397499"/>
                <a:ext cx="7026000" cy="1293300"/>
              </a:xfrm>
              <a:prstGeom prst="rect">
                <a:avLst/>
              </a:prstGeom>
            </p:spPr>
            <p:txBody>
              <a:bodyPr lIns="91425" tIns="91425" rIns="91425" bIns="91425" anchor="b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Modelamiento de </a:t>
                </a:r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Masa </a:t>
                </a: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del  Cúmulo Globular </a:t>
                </a:r>
                <a14:m>
                  <m:oMath xmlns:m="http://schemas.openxmlformats.org/officeDocument/2006/math">
                    <m:r>
                      <a:rPr lang="e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rimson Text"/>
                        <a:sym typeface="Crimson Text"/>
                      </a:rPr>
                      <m:t>𝜔</m:t>
                    </m:r>
                  </m:oMath>
                </a14:m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 </a:t>
                </a: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Centauri</a:t>
                </a:r>
              </a:p>
            </p:txBody>
          </p:sp>
        </mc:Choice>
        <mc:Fallback xmlns="">
          <p:sp>
            <p:nvSpPr>
              <p:cNvPr id="54" name="Shape 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98528" y="397499"/>
                <a:ext cx="7026000" cy="1293300"/>
              </a:xfrm>
              <a:prstGeom prst="rect">
                <a:avLst/>
              </a:prstGeom>
              <a:blipFill rotWithShape="0">
                <a:blip r:embed="rId4"/>
                <a:stretch>
                  <a:fillRect t="-2830" r="-1474" b="-146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33050" y="1978037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/>
                <a:ea typeface="Crimson Text"/>
                <a:cs typeface="Crimson Text"/>
                <a:sym typeface="Crimson Text"/>
              </a:rPr>
              <a:t>Juan Manuel Espejo Salcedo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/>
                <a:ea typeface="Crimson Text"/>
                <a:cs typeface="Crimson Text"/>
                <a:sym typeface="Crimson Text"/>
              </a:rPr>
              <a:t>Asesor: Juan Carlos Muñoz Cuartas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7874" y="3115034"/>
            <a:ext cx="1205758" cy="168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7100" y="3588629"/>
            <a:ext cx="2837237" cy="7368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</a:t>
            </a:fld>
            <a:endParaRPr lang="es"/>
          </a:p>
        </p:txBody>
      </p:sp>
      <p:sp>
        <p:nvSpPr>
          <p:cNvPr id="59" name="Shape 59"/>
          <p:cNvSpPr txBox="1"/>
          <p:nvPr/>
        </p:nvSpPr>
        <p:spPr>
          <a:xfrm>
            <a:off x="1435400" y="2327075"/>
            <a:ext cx="6263400" cy="7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29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O</a:t>
            </a:r>
            <a:endParaRPr dirty="0">
              <a:latin typeface="Crimson Tex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Shape 7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4164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sSubSup>
                        <m:sSubSup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  <m:nary>
                        <m:nary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f>
                                <m:fPr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acc>
                                <m:accPr>
                                  <m:chr m:val="̅"/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𝑟𝑑𝑟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s-CO" dirty="0" smtClean="0"/>
              </a:p>
            </p:txBody>
          </p:sp>
        </mc:Choice>
        <mc:Fallback xmlns="">
          <p:sp>
            <p:nvSpPr>
              <p:cNvPr id="79" name="Shape 7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4164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10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787547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Shape 7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811728" y="223705"/>
                <a:ext cx="5945262" cy="5726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M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é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todo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de</m:t>
                    </m:r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dirty="0" smtClean="0">
                    <a:latin typeface="Crimson Text" panose="020B0604020202020204" charset="0"/>
                  </a:rPr>
                  <a:t> para ajustar los modelos</a:t>
                </a:r>
                <a:br>
                  <a:rPr lang="es-CO" dirty="0" smtClean="0">
                    <a:latin typeface="Crimson Text" panose="020B0604020202020204" charset="0"/>
                  </a:rPr>
                </a:br>
                <a:endParaRPr dirty="0"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8" name="Shape 7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11728" y="223705"/>
                <a:ext cx="5945262" cy="572699"/>
              </a:xfrm>
              <a:prstGeom prst="rect">
                <a:avLst/>
              </a:prstGeom>
              <a:blipFill rotWithShape="0">
                <a:blip r:embed="rId4"/>
                <a:stretch>
                  <a:fillRect t="-2128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Shape 7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43460" y="1718932"/>
                <a:ext cx="3096268" cy="2141868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O" b="0" dirty="0" smtClean="0">
                  <a:solidFill>
                    <a:schemeClr val="tx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is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the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number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of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velocities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used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to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calculate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in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the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bin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i="1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i</a:t>
                </a:r>
                <a:endParaRPr lang="es-CO" i="1" dirty="0">
                  <a:solidFill>
                    <a:schemeClr val="tx1"/>
                  </a:solidFill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9" name="Shape 7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43460" y="1718932"/>
                <a:ext cx="3096268" cy="2141868"/>
              </a:xfrm>
              <a:prstGeom prst="rect">
                <a:avLst/>
              </a:prstGeom>
              <a:blipFill rotWithShape="0">
                <a:blip r:embed="rId5"/>
                <a:stretch>
                  <a:fillRect l="-15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11</a:t>
            </a:fld>
            <a:endParaRPr lang="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0109"/>
            <a:ext cx="5439190" cy="41170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" y="1021704"/>
            <a:ext cx="5434975" cy="411385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250"/>
            <a:ext cx="5439190" cy="411704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3766"/>
            <a:ext cx="5439188" cy="411704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" y="1012968"/>
            <a:ext cx="5441282" cy="41186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885"/>
            <a:ext cx="5443902" cy="412061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6" y="1034802"/>
            <a:ext cx="5436546" cy="41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240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250094" y="310436"/>
            <a:ext cx="3893906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Resultados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5722706" y="1193570"/>
            <a:ext cx="3008036" cy="35749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832299" y="476851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12</a:t>
            </a:fld>
            <a:endParaRPr lang="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874767"/>
            <a:ext cx="5250097" cy="12687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5250096" cy="38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99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más resultados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7141578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Cúmulos Globulares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14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6010247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15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533471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latin typeface="Crimson Text"/>
                <a:ea typeface="Crimson Text"/>
                <a:cs typeface="Crimson Text"/>
                <a:sym typeface="Crimson Text"/>
              </a:rPr>
              <a:t>Conclusiones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16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latin typeface="Crimson Text"/>
                <a:ea typeface="Crimson Text"/>
                <a:cs typeface="Crimson Text"/>
                <a:sym typeface="Crimson Text"/>
              </a:rPr>
              <a:t>Agradecimientos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17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CO" sz="3200" dirty="0" smtClean="0">
                <a:latin typeface="Crimson Text" panose="020B0604020202020204" charset="0"/>
              </a:rPr>
              <a:t>Gracias por su atención</a:t>
            </a:r>
            <a:endParaRPr sz="3200" dirty="0">
              <a:latin typeface="Crimson Text" panose="020B0604020202020204" charset="0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18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>
                <a:latin typeface="Crimson Text"/>
                <a:ea typeface="Crimson Text"/>
                <a:cs typeface="Crimson Text"/>
                <a:sym typeface="Crimson Text"/>
              </a:rPr>
              <a:t>Contenido</a:t>
            </a:r>
            <a:endParaRPr lang="es" dirty="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err="1" smtClean="0"/>
              <a:t>dfgdfgdfgdfgdf</a:t>
            </a:r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2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Shape 7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1910993"/>
                <a:ext cx="8520599" cy="1962363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¿</a:t>
                </a:r>
                <a:r>
                  <a:rPr lang="es-CO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De qué está hecho </a:t>
                </a:r>
                <a14:m>
                  <m:oMath xmlns:m="http://schemas.openxmlformats.org/officeDocument/2006/math">
                    <m:r>
                      <a:rPr lang="es" sz="3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rimson Text"/>
                        <a:sym typeface="Crimson Text"/>
                      </a:rPr>
                      <m:t>𝜔</m:t>
                    </m:r>
                  </m:oMath>
                </a14:m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 Centauri? ¿Tiene materia oscura?</a:t>
                </a:r>
                <a:endParaRPr lang="es" sz="3600" dirty="0">
                  <a:latin typeface="Crimson Text"/>
                  <a:ea typeface="Crimson Text"/>
                  <a:cs typeface="Crimson Text"/>
                  <a:sym typeface="Crimson Text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1" name="Shape 7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1910993"/>
                <a:ext cx="8520599" cy="1962363"/>
              </a:xfrm>
              <a:prstGeom prst="rect">
                <a:avLst/>
              </a:prstGeom>
              <a:blipFill rotWithShape="0">
                <a:blip r:embed="rId4"/>
                <a:stretch>
                  <a:fillRect t="-24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3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Cúmulos Globulares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4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0" y="119369"/>
            <a:ext cx="6095238" cy="490476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Shape 7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1" y="445025"/>
                <a:ext cx="3089046" cy="5726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CO" dirty="0" smtClean="0"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latin typeface="Crimson Text" panose="020B0604020202020204" charset="0"/>
                  </a:rPr>
                  <a:t>Centauri</a:t>
                </a:r>
                <a:endParaRPr dirty="0"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8" name="Shape 7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1" y="445025"/>
                <a:ext cx="3089046" cy="572699"/>
              </a:xfrm>
              <a:prstGeom prst="rect">
                <a:avLst/>
              </a:prstGeom>
              <a:blipFill rotWithShape="0">
                <a:blip r:embed="rId4"/>
                <a:stretch>
                  <a:fillRect t="-2128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73289" cy="37174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5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28" y="0"/>
            <a:ext cx="54700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251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770670" y="2311685"/>
            <a:ext cx="2061629" cy="2257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6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1" y="286035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14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417942" y="3195263"/>
            <a:ext cx="1414357" cy="13736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7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1" y="286035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245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2064" y="667821"/>
            <a:ext cx="7705618" cy="386308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s-CO" dirty="0" err="1"/>
              <a:t>Article</a:t>
            </a:r>
            <a:r>
              <a:rPr lang="es-CO" dirty="0"/>
              <a:t> </a:t>
            </a:r>
            <a:r>
              <a:rPr lang="es-CO" dirty="0" err="1"/>
              <a:t>Bibcode</a:t>
            </a:r>
            <a:r>
              <a:rPr lang="es-CO" dirty="0"/>
              <a:t> </a:t>
            </a:r>
            <a:r>
              <a:rPr lang="es-CO" dirty="0" err="1"/>
              <a:t>Description</a:t>
            </a:r>
            <a:endParaRPr lang="es-CO" dirty="0"/>
          </a:p>
          <a:p>
            <a:r>
              <a:rPr lang="es-CO" dirty="0"/>
              <a:t>Da Costa et al. 2008 2008AJ....136..506D 1355 </a:t>
            </a:r>
            <a:r>
              <a:rPr lang="es-CO" dirty="0" err="1"/>
              <a:t>stars</a:t>
            </a:r>
            <a:r>
              <a:rPr lang="es-CO" dirty="0"/>
              <a:t>. 204 </a:t>
            </a:r>
            <a:r>
              <a:rPr lang="es-CO" dirty="0" err="1"/>
              <a:t>cluster</a:t>
            </a:r>
            <a:r>
              <a:rPr lang="es-CO" dirty="0"/>
              <a:t> </a:t>
            </a:r>
            <a:r>
              <a:rPr lang="es-CO" dirty="0" err="1"/>
              <a:t>stars</a:t>
            </a:r>
            <a:endParaRPr lang="es-CO" dirty="0"/>
          </a:p>
          <a:p>
            <a:r>
              <a:rPr lang="en-US" dirty="0"/>
              <a:t>Johnson et al. 2008 2008ApJ...681.1505J 180 cluster stars</a:t>
            </a:r>
          </a:p>
          <a:p>
            <a:r>
              <a:rPr lang="en-US" dirty="0"/>
              <a:t>Mayor et al. 1997 1997AJ....114.1087M 481 stars. 381 cluster stars</a:t>
            </a:r>
          </a:p>
          <a:p>
            <a:r>
              <a:rPr lang="es-CO" dirty="0" err="1"/>
              <a:t>Pancino</a:t>
            </a:r>
            <a:r>
              <a:rPr lang="es-CO" dirty="0"/>
              <a:t> et al. 2007 2007ApJ...661L.155P 649 </a:t>
            </a:r>
            <a:r>
              <a:rPr lang="es-CO" dirty="0" err="1"/>
              <a:t>cluster</a:t>
            </a:r>
            <a:r>
              <a:rPr lang="es-CO" dirty="0"/>
              <a:t> </a:t>
            </a:r>
            <a:r>
              <a:rPr lang="es-CO" dirty="0" err="1"/>
              <a:t>stars</a:t>
            </a:r>
            <a:endParaRPr lang="es-CO" dirty="0"/>
          </a:p>
          <a:p>
            <a:r>
              <a:rPr lang="en-US" dirty="0" err="1"/>
              <a:t>Sollima</a:t>
            </a:r>
            <a:r>
              <a:rPr lang="en-US" dirty="0"/>
              <a:t> et al. 2009 2009MNRAS.396.2183S 946 stars (Including </a:t>
            </a:r>
            <a:r>
              <a:rPr lang="en-US" dirty="0" err="1"/>
              <a:t>Pancino's</a:t>
            </a:r>
            <a:r>
              <a:rPr lang="en-US" dirty="0"/>
              <a:t> data)</a:t>
            </a:r>
          </a:p>
          <a:p>
            <a:r>
              <a:rPr lang="en-US" dirty="0" err="1"/>
              <a:t>Reijins</a:t>
            </a:r>
            <a:r>
              <a:rPr lang="en-US" dirty="0"/>
              <a:t> et al. 2006 2006A&amp; A...445..503R 1966 stars. 1592 cluster stars</a:t>
            </a: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8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0866696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417942" y="3195263"/>
            <a:ext cx="1414357" cy="13736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9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5103739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162</Words>
  <Application>Microsoft Office PowerPoint</Application>
  <PresentationFormat>Presentación en pantalla (16:9)</PresentationFormat>
  <Paragraphs>49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Cambria Math</vt:lpstr>
      <vt:lpstr>Crimson Text</vt:lpstr>
      <vt:lpstr>Arial</vt:lpstr>
      <vt:lpstr>simple-light-2</vt:lpstr>
      <vt:lpstr>Modelamiento de Masa del  Cúmulo Globular ω Centauri</vt:lpstr>
      <vt:lpstr>Contenido</vt:lpstr>
      <vt:lpstr>¿De qué está hecho ω Centauri? ¿Tiene materia oscura? </vt:lpstr>
      <vt:lpstr>Cúmulos Globulares</vt:lpstr>
      <vt:lpstr>ω Centauri</vt:lpstr>
      <vt:lpstr>C</vt:lpstr>
      <vt:lpstr>C</vt:lpstr>
      <vt:lpstr>C</vt:lpstr>
      <vt:lpstr>C</vt:lpstr>
      <vt:lpstr>O</vt:lpstr>
      <vt:lpstr>"Método de" χ^2 para ajustar los modelos </vt:lpstr>
      <vt:lpstr>Resultados</vt:lpstr>
      <vt:lpstr>más resultados</vt:lpstr>
      <vt:lpstr>Cúmulos Globulares</vt:lpstr>
      <vt:lpstr>Cs</vt:lpstr>
      <vt:lpstr>Conclusiones</vt:lpstr>
      <vt:lpstr>Agradecimientos</vt:lpstr>
      <vt:lpstr>Gracias por su atención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Modelamiento de masa del  Cúmulo Globular ω Centauri</dc:title>
  <cp:lastModifiedBy>Juan Manuel Espejo Salcedo</cp:lastModifiedBy>
  <cp:revision>27</cp:revision>
  <dcterms:modified xsi:type="dcterms:W3CDTF">2016-04-11T04:32:24Z</dcterms:modified>
</cp:coreProperties>
</file>